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anva Sans Bold" charset="1" panose="020B0803030501040103"/>
      <p:regular r:id="rId35"/>
    </p:embeddedFont>
    <p:embeddedFont>
      <p:font typeface="Computer Says No" charset="1" panose="00000400000000000000"/>
      <p:regular r:id="rId36"/>
    </p:embeddedFont>
    <p:embeddedFont>
      <p:font typeface="Poppins Medium" charset="1" panose="00000600000000000000"/>
      <p:regular r:id="rId37"/>
    </p:embeddedFont>
    <p:embeddedFont>
      <p:font typeface="Canva Sans" charset="1" panose="020B0503030501040103"/>
      <p:regular r:id="rId38"/>
    </p:embeddedFont>
    <p:embeddedFont>
      <p:font typeface="Poppins" charset="1" panose="00000500000000000000"/>
      <p:regular r:id="rId39"/>
    </p:embeddedFont>
    <p:embeddedFont>
      <p:font typeface="Poppins Light" charset="1" panose="00000400000000000000"/>
      <p:regular r:id="rId40"/>
    </p:embeddedFont>
    <p:embeddedFont>
      <p:font typeface="Computer Says No Italics" charset="1" panose="000004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6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6916" y="1700630"/>
            <a:ext cx="87724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428D5"/>
                </a:solidFill>
                <a:latin typeface="Canva Sans Bold"/>
              </a:rPr>
              <a:t>Analyzing Factors Influencing Earnings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431" y="3490495"/>
            <a:ext cx="8880583" cy="42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6"/>
              </a:lnSpc>
            </a:pPr>
            <a:r>
              <a:rPr lang="en-US" sz="8054">
                <a:solidFill>
                  <a:srgbClr val="7424D1"/>
                </a:solidFill>
                <a:latin typeface="Canva Sans Bold"/>
              </a:rPr>
              <a:t>Salary Prediction for Data Professionals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1445" y="7754461"/>
            <a:ext cx="58614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A2EAF2"/>
                </a:solidFill>
                <a:latin typeface="Canva Sans Bold"/>
              </a:rPr>
              <a:t>By- Harshit Ghosh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648" y="1508924"/>
            <a:ext cx="10082109" cy="1384667"/>
          </a:xfrm>
          <a:custGeom>
            <a:avLst/>
            <a:gdLst/>
            <a:ahLst/>
            <a:cxnLst/>
            <a:rect r="r" b="b" t="t" l="l"/>
            <a:pathLst>
              <a:path h="1384667" w="10082109">
                <a:moveTo>
                  <a:pt x="0" y="0"/>
                </a:moveTo>
                <a:lnTo>
                  <a:pt x="10082109" y="0"/>
                </a:lnTo>
                <a:lnTo>
                  <a:pt x="10082109" y="1384667"/>
                </a:lnTo>
                <a:lnTo>
                  <a:pt x="0" y="1384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648" y="3015220"/>
            <a:ext cx="9905927" cy="2144342"/>
          </a:xfrm>
          <a:custGeom>
            <a:avLst/>
            <a:gdLst/>
            <a:ahLst/>
            <a:cxnLst/>
            <a:rect r="r" b="b" t="t" l="l"/>
            <a:pathLst>
              <a:path h="2144342" w="9905927">
                <a:moveTo>
                  <a:pt x="0" y="0"/>
                </a:moveTo>
                <a:lnTo>
                  <a:pt x="9905926" y="0"/>
                </a:lnTo>
                <a:lnTo>
                  <a:pt x="9905926" y="2144342"/>
                </a:lnTo>
                <a:lnTo>
                  <a:pt x="0" y="214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2032" y="189468"/>
            <a:ext cx="10376079" cy="1118611"/>
          </a:xfrm>
          <a:custGeom>
            <a:avLst/>
            <a:gdLst/>
            <a:ahLst/>
            <a:cxnLst/>
            <a:rect r="r" b="b" t="t" l="l"/>
            <a:pathLst>
              <a:path h="1118611" w="10376079">
                <a:moveTo>
                  <a:pt x="0" y="0"/>
                </a:moveTo>
                <a:lnTo>
                  <a:pt x="10376080" y="0"/>
                </a:lnTo>
                <a:lnTo>
                  <a:pt x="10376080" y="1118611"/>
                </a:lnTo>
                <a:lnTo>
                  <a:pt x="0" y="1118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0117" y="5883794"/>
            <a:ext cx="9637994" cy="4232558"/>
          </a:xfrm>
          <a:custGeom>
            <a:avLst/>
            <a:gdLst/>
            <a:ahLst/>
            <a:cxnLst/>
            <a:rect r="r" b="b" t="t" l="l"/>
            <a:pathLst>
              <a:path h="4232558" w="9637994">
                <a:moveTo>
                  <a:pt x="0" y="0"/>
                </a:moveTo>
                <a:lnTo>
                  <a:pt x="9637995" y="0"/>
                </a:lnTo>
                <a:lnTo>
                  <a:pt x="9637995" y="4232558"/>
                </a:lnTo>
                <a:lnTo>
                  <a:pt x="0" y="4232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00660" y="1623591"/>
            <a:ext cx="727842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SQUARING EXPERIENCE (EXP^2) IN EDA HELPS CAPTURE POTENTIAL NON-LINEAR TRENDS IN SALARY GROWTH WITH EXPERIENCE, POTENTIALLY IMPROVING MODEL PREDICTIONS.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227" y="5452432"/>
            <a:ext cx="8178890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COLUMNTRANSFORMER STREAMLINES FEATURE ENGINEERING: COMBINES DIFFERENT PRE-PROCESSING METHODS FOR VARIOUS DATA TYPES (CATEGORICAL &amp; NUMERICAL) INTO A SINGLE STEP.</a:t>
            </a:r>
          </a:p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UNLOCKS TAILORED TRANSFORMATIONS: ENSURES CATEGORICAL DATA GETS EFFICIENTLY ENCODED (E.G., ONEHOTENCODER) WHILE ALLOWING CUSTOM METHODS FOR NUMERICAL FEATURES.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2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Prepare the data for model training by 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Drop irrelevant columns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Handle missing values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Encode categorical variables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Scale numerical features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4412617" y="6521874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43141" y="6939607"/>
            <a:ext cx="11050885" cy="1146357"/>
          </a:xfrm>
          <a:custGeom>
            <a:avLst/>
            <a:gdLst/>
            <a:ahLst/>
            <a:cxnLst/>
            <a:rect r="r" b="b" t="t" l="l"/>
            <a:pathLst>
              <a:path h="1146357" w="11050885">
                <a:moveTo>
                  <a:pt x="0" y="0"/>
                </a:moveTo>
                <a:lnTo>
                  <a:pt x="11050886" y="0"/>
                </a:lnTo>
                <a:lnTo>
                  <a:pt x="11050886" y="1146357"/>
                </a:lnTo>
                <a:lnTo>
                  <a:pt x="0" y="1146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465" y="2023134"/>
            <a:ext cx="12442581" cy="6240732"/>
          </a:xfrm>
          <a:custGeom>
            <a:avLst/>
            <a:gdLst/>
            <a:ahLst/>
            <a:cxnLst/>
            <a:rect r="r" b="b" t="t" l="l"/>
            <a:pathLst>
              <a:path h="6240732" w="12442581">
                <a:moveTo>
                  <a:pt x="0" y="0"/>
                </a:moveTo>
                <a:lnTo>
                  <a:pt x="12442581" y="0"/>
                </a:lnTo>
                <a:lnTo>
                  <a:pt x="12442581" y="6240732"/>
                </a:lnTo>
                <a:lnTo>
                  <a:pt x="0" y="624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7344" y="1322495"/>
            <a:ext cx="7010656" cy="7642010"/>
          </a:xfrm>
          <a:custGeom>
            <a:avLst/>
            <a:gdLst/>
            <a:ahLst/>
            <a:cxnLst/>
            <a:rect r="r" b="b" t="t" l="l"/>
            <a:pathLst>
              <a:path h="7642010" w="7010656">
                <a:moveTo>
                  <a:pt x="0" y="0"/>
                </a:moveTo>
                <a:lnTo>
                  <a:pt x="7010656" y="0"/>
                </a:lnTo>
                <a:lnTo>
                  <a:pt x="7010656" y="7642010"/>
                </a:lnTo>
                <a:lnTo>
                  <a:pt x="0" y="764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069" y="1571663"/>
            <a:ext cx="10344346" cy="4606162"/>
          </a:xfrm>
          <a:custGeom>
            <a:avLst/>
            <a:gdLst/>
            <a:ahLst/>
            <a:cxnLst/>
            <a:rect r="r" b="b" t="t" l="l"/>
            <a:pathLst>
              <a:path h="4606162" w="10344346">
                <a:moveTo>
                  <a:pt x="0" y="0"/>
                </a:moveTo>
                <a:lnTo>
                  <a:pt x="10344346" y="0"/>
                </a:lnTo>
                <a:lnTo>
                  <a:pt x="10344346" y="4606162"/>
                </a:lnTo>
                <a:lnTo>
                  <a:pt x="0" y="4606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6275" y="684116"/>
            <a:ext cx="9522179" cy="9389311"/>
          </a:xfrm>
          <a:custGeom>
            <a:avLst/>
            <a:gdLst/>
            <a:ahLst/>
            <a:cxnLst/>
            <a:rect r="r" b="b" t="t" l="l"/>
            <a:pathLst>
              <a:path h="9389311" w="9522179">
                <a:moveTo>
                  <a:pt x="0" y="0"/>
                </a:moveTo>
                <a:lnTo>
                  <a:pt x="9522179" y="0"/>
                </a:lnTo>
                <a:lnTo>
                  <a:pt x="9522179" y="9389311"/>
                </a:lnTo>
                <a:lnTo>
                  <a:pt x="0" y="9389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971" y="1856101"/>
            <a:ext cx="14446802" cy="111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7"/>
              </a:lnSpc>
              <a:spcBef>
                <a:spcPct val="0"/>
              </a:spcBef>
            </a:pPr>
            <a:r>
              <a:rPr lang="en-US" sz="10315">
                <a:solidFill>
                  <a:srgbClr val="6866E1"/>
                </a:solidFill>
                <a:latin typeface="Computer Says No"/>
              </a:rPr>
              <a:t>MACHINE LEARNING MODEL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223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Train various regression models 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Evaluate model performance using metrics like MAE, MSE, RMSE, and R-squared.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Visualization of predicted vs actual salaries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00586" y="6039703"/>
            <a:ext cx="7389484" cy="2999155"/>
          </a:xfrm>
          <a:custGeom>
            <a:avLst/>
            <a:gdLst/>
            <a:ahLst/>
            <a:cxnLst/>
            <a:rect r="r" b="b" t="t" l="l"/>
            <a:pathLst>
              <a:path h="2999155" w="7389484">
                <a:moveTo>
                  <a:pt x="0" y="0"/>
                </a:moveTo>
                <a:lnTo>
                  <a:pt x="7389484" y="0"/>
                </a:lnTo>
                <a:lnTo>
                  <a:pt x="7389484" y="2999155"/>
                </a:lnTo>
                <a:lnTo>
                  <a:pt x="0" y="2999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6365" y="500815"/>
            <a:ext cx="8641679" cy="2397953"/>
          </a:xfrm>
          <a:custGeom>
            <a:avLst/>
            <a:gdLst/>
            <a:ahLst/>
            <a:cxnLst/>
            <a:rect r="r" b="b" t="t" l="l"/>
            <a:pathLst>
              <a:path h="2397953" w="8641679">
                <a:moveTo>
                  <a:pt x="0" y="0"/>
                </a:moveTo>
                <a:lnTo>
                  <a:pt x="8641679" y="0"/>
                </a:lnTo>
                <a:lnTo>
                  <a:pt x="8641679" y="2397953"/>
                </a:lnTo>
                <a:lnTo>
                  <a:pt x="0" y="2397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98314" y="5395422"/>
            <a:ext cx="11054245" cy="3862878"/>
          </a:xfrm>
          <a:custGeom>
            <a:avLst/>
            <a:gdLst/>
            <a:ahLst/>
            <a:cxnLst/>
            <a:rect r="r" b="b" t="t" l="l"/>
            <a:pathLst>
              <a:path h="3862878" w="11054245">
                <a:moveTo>
                  <a:pt x="0" y="0"/>
                </a:moveTo>
                <a:lnTo>
                  <a:pt x="11054245" y="0"/>
                </a:lnTo>
                <a:lnTo>
                  <a:pt x="11054245" y="3862878"/>
                </a:lnTo>
                <a:lnTo>
                  <a:pt x="0" y="3862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8071" y="3734979"/>
            <a:ext cx="9289703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66" indent="-464183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Computer Says No"/>
              </a:rPr>
              <a:t>EVALUATING THE PERFORMANCE OF EACH SELECTED MODEL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2836" y="470310"/>
            <a:ext cx="5139718" cy="9346379"/>
          </a:xfrm>
          <a:custGeom>
            <a:avLst/>
            <a:gdLst/>
            <a:ahLst/>
            <a:cxnLst/>
            <a:rect r="r" b="b" t="t" l="l"/>
            <a:pathLst>
              <a:path h="9346379" w="5139718">
                <a:moveTo>
                  <a:pt x="0" y="0"/>
                </a:moveTo>
                <a:lnTo>
                  <a:pt x="5139718" y="0"/>
                </a:lnTo>
                <a:lnTo>
                  <a:pt x="5139718" y="9346380"/>
                </a:lnTo>
                <a:lnTo>
                  <a:pt x="0" y="934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2557" y="1071241"/>
            <a:ext cx="10043999" cy="2967046"/>
          </a:xfrm>
          <a:custGeom>
            <a:avLst/>
            <a:gdLst/>
            <a:ahLst/>
            <a:cxnLst/>
            <a:rect r="r" b="b" t="t" l="l"/>
            <a:pathLst>
              <a:path h="2967046" w="10043999">
                <a:moveTo>
                  <a:pt x="0" y="0"/>
                </a:moveTo>
                <a:lnTo>
                  <a:pt x="10044000" y="0"/>
                </a:lnTo>
                <a:lnTo>
                  <a:pt x="10044000" y="2967045"/>
                </a:lnTo>
                <a:lnTo>
                  <a:pt x="0" y="2967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4406" y="5690567"/>
            <a:ext cx="7445703" cy="3567733"/>
          </a:xfrm>
          <a:custGeom>
            <a:avLst/>
            <a:gdLst/>
            <a:ahLst/>
            <a:cxnLst/>
            <a:rect r="r" b="b" t="t" l="l"/>
            <a:pathLst>
              <a:path h="3567733" w="7445703">
                <a:moveTo>
                  <a:pt x="0" y="0"/>
                </a:moveTo>
                <a:lnTo>
                  <a:pt x="7445703" y="0"/>
                </a:lnTo>
                <a:lnTo>
                  <a:pt x="7445703" y="3567733"/>
                </a:lnTo>
                <a:lnTo>
                  <a:pt x="0" y="3567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85380" y="4467552"/>
            <a:ext cx="8072289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6777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Computer Says No"/>
              </a:rPr>
              <a:t>FROM THE RESULT WE CHOOSE LINEAR REGRESSION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74676" y="141605"/>
            <a:ext cx="110946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Which Model to Choose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340723"/>
            <a:ext cx="18288000" cy="653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 u="sng">
                <a:solidFill>
                  <a:srgbClr val="000000"/>
                </a:solidFill>
                <a:latin typeface="Computer Says No Italics"/>
              </a:rPr>
              <a:t>LINEAR REGRESSION:</a:t>
            </a:r>
            <a:r>
              <a:rPr lang="en-US" sz="3699">
                <a:solidFill>
                  <a:srgbClr val="000000"/>
                </a:solidFill>
                <a:latin typeface="Computer Says No"/>
              </a:rPr>
              <a:t> THIS MODEL HAS THE HIGHEST R-SQUARED VALUE (0.96), WHICH INDICATES IT EXPLAINS 96% OF THE VARIANCE IN SALARY. IT ALSO HAS THE LOWEST MEAN ABSOLUTE ERROR (MAE) OF 63,352,402.34, WHICH MEANS THE AVERAGE DIFFERENCE BETWEEN THE PREDICTED SALARY AND THE ACTUAL SALARY IS MINIMIZED.</a:t>
            </a:r>
          </a:p>
          <a:p>
            <a:pPr algn="ctr">
              <a:lnSpc>
                <a:spcPts val="5179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 u="sng">
                <a:solidFill>
                  <a:srgbClr val="000000"/>
                </a:solidFill>
                <a:latin typeface="Computer Says No Italics"/>
              </a:rPr>
              <a:t>DECISION TREE: </a:t>
            </a:r>
            <a:r>
              <a:rPr lang="en-US" sz="3699">
                <a:solidFill>
                  <a:srgbClr val="000000"/>
                </a:solidFill>
                <a:latin typeface="Computer Says No"/>
              </a:rPr>
              <a:t>THIS MODEL HAS A LOWER R-SQUARED VALUE (0.92) COMPARED TO LINEAR REGRESSION, INDICATING IT EXPLAINS LESS OF THE VARIANCE IN SALARY. IT ALSO HAS A HIGHER MAE (48,111.70), SIGNIFYING A HIGHER AVERAGE DIFFERENCE BETWEEN PREDICTED AND ACTUAL SALARIES.</a:t>
            </a:r>
          </a:p>
          <a:p>
            <a:pPr algn="ctr">
              <a:lnSpc>
                <a:spcPts val="5040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 u="sng">
                <a:solidFill>
                  <a:srgbClr val="000000"/>
                </a:solidFill>
                <a:latin typeface="Computer Says No Italics"/>
              </a:rPr>
              <a:t>RANDOM FOREST AND GRADIENT BOOSTING:</a:t>
            </a:r>
            <a:r>
              <a:rPr lang="en-US" sz="3699">
                <a:solidFill>
                  <a:srgbClr val="000000"/>
                </a:solidFill>
                <a:latin typeface="Computer Says No"/>
              </a:rPr>
              <a:t> THESE MODELS HAVE SLIGHTLY LOWER R-SQUARED VALUES (0.94) THAN LINEAR REGRESSION BUT HIGHER MAE VALUES (AROUND 43,500 AND 45,100).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0350" y="141605"/>
            <a:ext cx="76689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Why Choose This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485180"/>
            <a:ext cx="18288000" cy="650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  <a:p>
            <a:pPr algn="l"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 u="sng">
                <a:solidFill>
                  <a:srgbClr val="000000"/>
                </a:solidFill>
                <a:latin typeface="Computer Says No Italics"/>
              </a:rPr>
              <a:t>INTERPRETABILITY:</a:t>
            </a:r>
            <a:r>
              <a:rPr lang="en-US" sz="4100">
                <a:solidFill>
                  <a:srgbClr val="000000"/>
                </a:solidFill>
                <a:latin typeface="Computer Says No"/>
              </a:rPr>
              <a:t> LINEAR REGRESSION IS A SIMPLER MODEL AND EASIER TO INTERPRET. YOU CAN UNDERSTAND HOW EACH FEATURE CONTRIBUTES TO THE PREDICTED SALARY. THIS CAN BE VALUABLE FOR UNDERSTANDING THE FACTORS THAT INFLUENCE SALARY THE MOST.</a:t>
            </a:r>
          </a:p>
          <a:p>
            <a:pPr algn="l">
              <a:lnSpc>
                <a:spcPts val="5740"/>
              </a:lnSpc>
            </a:pPr>
          </a:p>
          <a:p>
            <a:pPr algn="l" marL="885191" indent="-442595" lvl="1">
              <a:lnSpc>
                <a:spcPts val="5740"/>
              </a:lnSpc>
              <a:buFont typeface="Arial"/>
              <a:buChar char="•"/>
            </a:pPr>
            <a:r>
              <a:rPr lang="en-US" sz="4100" u="sng">
                <a:solidFill>
                  <a:srgbClr val="000000"/>
                </a:solidFill>
                <a:latin typeface="Computer Says No Italics"/>
              </a:rPr>
              <a:t>ACCURACY</a:t>
            </a:r>
            <a:r>
              <a:rPr lang="en-US" sz="4100">
                <a:solidFill>
                  <a:srgbClr val="000000"/>
                </a:solidFill>
                <a:latin typeface="Computer Says No"/>
              </a:rPr>
              <a:t>: WHILE THE DIFFERENCE IN MAE BETWEEN LINEAR REGRESSION AND OTHER MODELS MIGHT SEEM SIGNIFICANT, IT'S IMPORTANT TO CONSIDER THE SCALE OF THE SALARIES BEING PREDICTED. IN REAL-WORLD SCENARIOS, THESE DIFFERENCES MIGHT BE NEGLIGIBLE.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49168" y="1624319"/>
            <a:ext cx="18288000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u="sng">
                <a:solidFill>
                  <a:srgbClr val="FFFFFF"/>
                </a:solidFill>
                <a:latin typeface="Canva Sans Bold"/>
              </a:rPr>
              <a:t>Why Linear Regression might be preferred here: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0927" y="574032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578768" y="6036768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6418006"/>
            <a:ext cx="5339256" cy="55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1"/>
              </a:lnSpc>
            </a:pPr>
            <a:r>
              <a:rPr lang="en-US" sz="3044" u="sng">
                <a:solidFill>
                  <a:srgbClr val="FFFFFF"/>
                </a:solidFill>
                <a:latin typeface="Poppins Medium"/>
              </a:rPr>
              <a:t>Data Professional Demand: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0027" y="1997409"/>
            <a:ext cx="80678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u="sng">
                <a:solidFill>
                  <a:srgbClr val="000000"/>
                </a:solidFill>
                <a:latin typeface="Canva Sans"/>
              </a:rPr>
              <a:t>Importance of Salary Prediction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4470"/>
            <a:ext cx="8067824" cy="294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670" indent="-254835" lvl="1">
              <a:lnSpc>
                <a:spcPts val="3304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FFFFFF"/>
                </a:solidFill>
                <a:latin typeface="Poppins"/>
              </a:rPr>
              <a:t>In today's data-driven w</a:t>
            </a:r>
            <a:r>
              <a:rPr lang="en-US" sz="2360">
                <a:solidFill>
                  <a:srgbClr val="FFFFFF"/>
                </a:solidFill>
                <a:latin typeface="Poppins"/>
              </a:rPr>
              <a:t>orld, understanding salary trends is crucial for data professionals to make informed career decisions.</a:t>
            </a:r>
          </a:p>
          <a:p>
            <a:pPr algn="l">
              <a:lnSpc>
                <a:spcPts val="3304"/>
              </a:lnSpc>
              <a:spcBef>
                <a:spcPct val="0"/>
              </a:spcBef>
            </a:pPr>
          </a:p>
          <a:p>
            <a:pPr algn="l" marL="509670" indent="-254835" lvl="1">
              <a:lnSpc>
                <a:spcPts val="3304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000000"/>
                </a:solidFill>
                <a:latin typeface="Poppins"/>
              </a:rPr>
              <a:t>Predicting salaries helps with upskilling, job changes, and salary negotiations.</a:t>
            </a:r>
          </a:p>
          <a:p>
            <a:pPr algn="ctr">
              <a:lnSpc>
                <a:spcPts val="330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5210" y="7338946"/>
            <a:ext cx="10038974" cy="175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670" indent="-254835" lvl="1">
              <a:lnSpc>
                <a:spcPts val="3304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000000"/>
                </a:solidFill>
                <a:latin typeface="Poppins"/>
              </a:rPr>
              <a:t>The demand for skilled data professionals is rapidly increasing.</a:t>
            </a:r>
          </a:p>
          <a:p>
            <a:pPr algn="ctr" marL="509670" indent="-254835" lvl="1">
              <a:lnSpc>
                <a:spcPts val="3304"/>
              </a:lnSpc>
              <a:spcBef>
                <a:spcPct val="0"/>
              </a:spcBef>
              <a:buFont typeface="Arial"/>
              <a:buChar char="•"/>
            </a:pPr>
            <a:r>
              <a:rPr lang="en-US" sz="2360">
                <a:solidFill>
                  <a:srgbClr val="000000"/>
                </a:solidFill>
                <a:latin typeface="Poppins"/>
              </a:rPr>
              <a:t>Salary prediction empowers individuals to navigate their career paths and maximize earning potential.</a:t>
            </a:r>
          </a:p>
          <a:p>
            <a:pPr algn="l">
              <a:lnSpc>
                <a:spcPts val="38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1341" y="139106"/>
            <a:ext cx="6759164" cy="5630546"/>
          </a:xfrm>
          <a:custGeom>
            <a:avLst/>
            <a:gdLst/>
            <a:ahLst/>
            <a:cxnLst/>
            <a:rect r="r" b="b" t="t" l="l"/>
            <a:pathLst>
              <a:path h="5630546" w="6759164">
                <a:moveTo>
                  <a:pt x="0" y="0"/>
                </a:moveTo>
                <a:lnTo>
                  <a:pt x="6759164" y="0"/>
                </a:lnTo>
                <a:lnTo>
                  <a:pt x="6759164" y="5630547"/>
                </a:lnTo>
                <a:lnTo>
                  <a:pt x="0" y="563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8064" y="5969101"/>
            <a:ext cx="12851872" cy="3983018"/>
          </a:xfrm>
          <a:custGeom>
            <a:avLst/>
            <a:gdLst/>
            <a:ahLst/>
            <a:cxnLst/>
            <a:rect r="r" b="b" t="t" l="l"/>
            <a:pathLst>
              <a:path h="3983018" w="12851872">
                <a:moveTo>
                  <a:pt x="0" y="0"/>
                </a:moveTo>
                <a:lnTo>
                  <a:pt x="12851872" y="0"/>
                </a:lnTo>
                <a:lnTo>
                  <a:pt x="12851872" y="3983018"/>
                </a:lnTo>
                <a:lnTo>
                  <a:pt x="0" y="3983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08589" y="705167"/>
            <a:ext cx="575880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 graph of Actual Value  V/S Predicted Value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99126" y="1965459"/>
            <a:ext cx="12289748" cy="186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79"/>
              </a:lnSpc>
              <a:spcBef>
                <a:spcPct val="0"/>
              </a:spcBef>
            </a:pPr>
            <a:r>
              <a:rPr lang="en-US" sz="9415">
                <a:solidFill>
                  <a:srgbClr val="6866E1"/>
                </a:solidFill>
                <a:latin typeface="Computer Says No"/>
              </a:rPr>
              <a:t>ML PIPELINES AND MODEL DEPLOYMENT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412617" y="5628936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64515" y="6627694"/>
            <a:ext cx="10512291" cy="1064071"/>
          </a:xfrm>
          <a:custGeom>
            <a:avLst/>
            <a:gdLst/>
            <a:ahLst/>
            <a:cxnLst/>
            <a:rect r="r" b="b" t="t" l="l"/>
            <a:pathLst>
              <a:path h="1064071" w="10512291">
                <a:moveTo>
                  <a:pt x="0" y="0"/>
                </a:moveTo>
                <a:lnTo>
                  <a:pt x="10512291" y="0"/>
                </a:lnTo>
                <a:lnTo>
                  <a:pt x="10512291" y="1064071"/>
                </a:lnTo>
                <a:lnTo>
                  <a:pt x="0" y="10640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42828" y="3784357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Create ML pipelines for efficient model training and deployment.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Deploy the best model to generate predictions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7823" y="315124"/>
            <a:ext cx="10082109" cy="1384667"/>
          </a:xfrm>
          <a:custGeom>
            <a:avLst/>
            <a:gdLst/>
            <a:ahLst/>
            <a:cxnLst/>
            <a:rect r="r" b="b" t="t" l="l"/>
            <a:pathLst>
              <a:path h="1384667" w="10082109">
                <a:moveTo>
                  <a:pt x="0" y="0"/>
                </a:moveTo>
                <a:lnTo>
                  <a:pt x="10082109" y="0"/>
                </a:lnTo>
                <a:lnTo>
                  <a:pt x="10082109" y="1384667"/>
                </a:lnTo>
                <a:lnTo>
                  <a:pt x="0" y="1384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3408" y="2242035"/>
            <a:ext cx="8780592" cy="7290700"/>
          </a:xfrm>
          <a:custGeom>
            <a:avLst/>
            <a:gdLst/>
            <a:ahLst/>
            <a:cxnLst/>
            <a:rect r="r" b="b" t="t" l="l"/>
            <a:pathLst>
              <a:path h="7290700" w="8780592">
                <a:moveTo>
                  <a:pt x="0" y="0"/>
                </a:moveTo>
                <a:lnTo>
                  <a:pt x="8780592" y="0"/>
                </a:lnTo>
                <a:lnTo>
                  <a:pt x="8780592" y="7290700"/>
                </a:lnTo>
                <a:lnTo>
                  <a:pt x="0" y="7290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0966" y="3705784"/>
            <a:ext cx="8877034" cy="5075111"/>
          </a:xfrm>
          <a:custGeom>
            <a:avLst/>
            <a:gdLst/>
            <a:ahLst/>
            <a:cxnLst/>
            <a:rect r="r" b="b" t="t" l="l"/>
            <a:pathLst>
              <a:path h="5075111" w="8877034">
                <a:moveTo>
                  <a:pt x="0" y="0"/>
                </a:moveTo>
                <a:lnTo>
                  <a:pt x="8877034" y="0"/>
                </a:lnTo>
                <a:lnTo>
                  <a:pt x="8877034" y="5075111"/>
                </a:lnTo>
                <a:lnTo>
                  <a:pt x="0" y="5075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13" t="-2805" r="-1452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7748" y="1843163"/>
            <a:ext cx="13092676" cy="6874436"/>
          </a:xfrm>
          <a:custGeom>
            <a:avLst/>
            <a:gdLst/>
            <a:ahLst/>
            <a:cxnLst/>
            <a:rect r="r" b="b" t="t" l="l"/>
            <a:pathLst>
              <a:path h="6874436" w="13092676">
                <a:moveTo>
                  <a:pt x="0" y="0"/>
                </a:moveTo>
                <a:lnTo>
                  <a:pt x="13092677" y="0"/>
                </a:lnTo>
                <a:lnTo>
                  <a:pt x="13092677" y="6874437"/>
                </a:lnTo>
                <a:lnTo>
                  <a:pt x="0" y="6874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7398" y="1661475"/>
            <a:ext cx="11613435" cy="19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9915">
                <a:solidFill>
                  <a:srgbClr val="6866E1"/>
                </a:solidFill>
                <a:latin typeface="Computer Says No"/>
              </a:rPr>
              <a:t>RECOMMENDATIONS FOR DATA PROFESSIONALS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447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Focus on Experience: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Gaining experience is crucial, as evidenced by the positive coefficient for 'PAST EXP'.</a:t>
            </a:r>
          </a:p>
          <a:p>
            <a:pPr algn="l">
              <a:lnSpc>
                <a:spcPts val="3534"/>
              </a:lnSpc>
            </a:pP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Develop In-Demand Skills: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Analyze coefficients of features related to specific skills (e.g., 'DESIGNATION' dummies) to identify high-paying skillsets.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Consider online courses, bootcamps, certifications, or personal projects to acquire these skills.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4064660" y="8067987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9048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8" y="0"/>
                </a:lnTo>
                <a:lnTo>
                  <a:pt x="14684628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42828" y="3784357"/>
            <a:ext cx="10469841" cy="537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Continuous Learning: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While formal education ('RATINGS') might have a weaker impact, continuous learning is valuable through workshops, conferences, etc.</a:t>
            </a:r>
          </a:p>
          <a:p>
            <a:pPr algn="l">
              <a:lnSpc>
                <a:spcPts val="3534"/>
              </a:lnSpc>
            </a:pP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Tenure Considerations: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A</a:t>
            </a:r>
            <a:r>
              <a:rPr lang="en-US" sz="2181">
                <a:solidFill>
                  <a:srgbClr val="FFFFFF"/>
                </a:solidFill>
                <a:latin typeface="Poppins Light"/>
              </a:rPr>
              <a:t> positive coefficient for 'TENURE' suggests potential benefits of staying with a company for long-term growth.</a:t>
            </a:r>
          </a:p>
          <a:p>
            <a:pPr algn="l" marL="942119" indent="-314040" lvl="2">
              <a:lnSpc>
                <a:spcPts val="3534"/>
              </a:lnSpc>
              <a:buFont typeface="Arial"/>
              <a:buChar char="⚬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However, be aware of the possibility of career stagnation. Evaluate opportunities for advancement within the company.</a:t>
            </a:r>
          </a:p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3526230" y="8194860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8908" y="4129915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7398" y="1661475"/>
            <a:ext cx="11613435" cy="19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9915">
                <a:solidFill>
                  <a:srgbClr val="6866E1"/>
                </a:solidFill>
                <a:latin typeface="Computer Says No"/>
              </a:rPr>
              <a:t>RECOMMENDATIONS FOR DATA PROFESSIONALS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8661" y="1717088"/>
            <a:ext cx="9610678" cy="114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PROJECT MISSION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598346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61407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63355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2674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0018" y="3998615"/>
            <a:ext cx="1277534" cy="112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7"/>
              </a:lnSpc>
              <a:spcBef>
                <a:spcPct val="0"/>
              </a:spcBef>
            </a:pPr>
            <a:r>
              <a:rPr lang="en-US" sz="10454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2260" y="40000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97425" y="3982489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99373" y="4000077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774737" y="4325789"/>
            <a:ext cx="1088618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5711676" y="4325789"/>
            <a:ext cx="949732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347921" y="4325789"/>
            <a:ext cx="1250425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34592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71189" y="3269124"/>
            <a:ext cx="2113329" cy="2113329"/>
          </a:xfrm>
          <a:custGeom>
            <a:avLst/>
            <a:gdLst/>
            <a:ahLst/>
            <a:cxnLst/>
            <a:rect r="r" b="b" t="t" l="l"/>
            <a:pathLst>
              <a:path h="2113329" w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11976684" y="4325789"/>
            <a:ext cx="91599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5006004" y="4325789"/>
            <a:ext cx="865185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3292724" y="40176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74935" y="4017665"/>
            <a:ext cx="1305836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4592" y="5436760"/>
            <a:ext cx="2719602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omputer Says No"/>
              </a:rPr>
              <a:t>EXPLORATORY DATA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83017" y="5436760"/>
            <a:ext cx="251736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omputer Says No"/>
              </a:rPr>
              <a:t>FEATURE ENGINEERING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12356" y="5471686"/>
            <a:ext cx="221143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DATA PREPROCESSING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34314" y="5427236"/>
            <a:ext cx="253915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MACHINE LEARNING 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84000" y="5505086"/>
            <a:ext cx="211521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MODEL EVALUATION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094565" y="5516135"/>
            <a:ext cx="1486207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ML PIPELINES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594393" y="6652786"/>
            <a:ext cx="5720" cy="718879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-34719" y="7295465"/>
            <a:ext cx="326966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UNCOVER PATTERNS &amp; RELATIONSHIPS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52892" y="7330711"/>
            <a:ext cx="237743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ASSESS ACCURACY USING METRICS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24114" y="7233810"/>
            <a:ext cx="2564499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FIND THE BEST-PERFORMING MODEL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416855" y="7339915"/>
            <a:ext cx="260243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PREPARE DATA FOR MODELING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20695" y="7295465"/>
            <a:ext cx="2442011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CREATE NEW INSIGHTS FROM DATA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387336" y="7339915"/>
            <a:ext cx="290066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GENERATE PREDICTIONS FOR NEW DATA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6837668" y="6741685"/>
            <a:ext cx="0" cy="674430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13841609" y="6730636"/>
            <a:ext cx="0" cy="676275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0803894" y="6652786"/>
            <a:ext cx="2469" cy="657224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4721481" y="6651716"/>
            <a:ext cx="20220" cy="719949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7718072" y="6697236"/>
            <a:ext cx="0" cy="718880"/>
          </a:xfrm>
          <a:prstGeom prst="line">
            <a:avLst/>
          </a:prstGeom>
          <a:ln cap="flat" w="38100">
            <a:solidFill>
              <a:srgbClr val="5CE5F8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193927"/>
            <a:ext cx="11613435" cy="96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9"/>
              </a:lnSpc>
              <a:spcBef>
                <a:spcPct val="0"/>
              </a:spcBef>
            </a:pPr>
            <a:r>
              <a:rPr lang="en-US" sz="8916">
                <a:solidFill>
                  <a:srgbClr val="6866E1"/>
                </a:solidFill>
                <a:latin typeface="Computer Says No"/>
              </a:rPr>
              <a:t>EXPLORATORY DATA ANALYSIS (EDA):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36041" y="4143622"/>
            <a:ext cx="10455192" cy="1786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400" indent="-235200" lvl="1">
              <a:lnSpc>
                <a:spcPts val="3529"/>
              </a:lnSpc>
              <a:buFont typeface="Arial"/>
              <a:buChar char="•"/>
            </a:pPr>
            <a:r>
              <a:rPr lang="en-US" sz="2178">
                <a:solidFill>
                  <a:srgbClr val="FFFFFF"/>
                </a:solidFill>
                <a:latin typeface="Poppins Light"/>
              </a:rPr>
              <a:t>Understand data distribution and identify outliers.</a:t>
            </a:r>
          </a:p>
          <a:p>
            <a:pPr algn="l" marL="470400" indent="-235200" lvl="1">
              <a:lnSpc>
                <a:spcPts val="3529"/>
              </a:lnSpc>
              <a:buFont typeface="Arial"/>
              <a:buChar char="•"/>
            </a:pPr>
            <a:r>
              <a:rPr lang="en-US" sz="2178">
                <a:solidFill>
                  <a:srgbClr val="FFFFFF"/>
                </a:solidFill>
                <a:latin typeface="Poppins Light"/>
              </a:rPr>
              <a:t>Visualize relationships between variables like experience and salary.</a:t>
            </a:r>
          </a:p>
          <a:p>
            <a:pPr algn="l" marL="470400" indent="-235200" lvl="1">
              <a:lnSpc>
                <a:spcPts val="3529"/>
              </a:lnSpc>
              <a:buFont typeface="Arial"/>
              <a:buChar char="•"/>
            </a:pPr>
            <a:r>
              <a:rPr lang="en-US" sz="2178">
                <a:solidFill>
                  <a:srgbClr val="FFFFFF"/>
                </a:solidFill>
                <a:latin typeface="Poppins Light"/>
              </a:rPr>
              <a:t>Summarize key statistics (mean, median, standard deviation).</a:t>
            </a:r>
          </a:p>
          <a:p>
            <a:pPr algn="l">
              <a:lnSpc>
                <a:spcPts val="352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93993" y="4176703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58908" y="4471762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5257" y="0"/>
            <a:ext cx="10335939" cy="10271271"/>
          </a:xfrm>
          <a:custGeom>
            <a:avLst/>
            <a:gdLst/>
            <a:ahLst/>
            <a:cxnLst/>
            <a:rect r="r" b="b" t="t" l="l"/>
            <a:pathLst>
              <a:path h="10271271" w="10335939">
                <a:moveTo>
                  <a:pt x="0" y="0"/>
                </a:moveTo>
                <a:lnTo>
                  <a:pt x="10335940" y="0"/>
                </a:lnTo>
                <a:lnTo>
                  <a:pt x="10335940" y="10271271"/>
                </a:lnTo>
                <a:lnTo>
                  <a:pt x="0" y="1027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3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1272" y="697340"/>
            <a:ext cx="9445456" cy="7798791"/>
          </a:xfrm>
          <a:custGeom>
            <a:avLst/>
            <a:gdLst/>
            <a:ahLst/>
            <a:cxnLst/>
            <a:rect r="r" b="b" t="t" l="l"/>
            <a:pathLst>
              <a:path h="7798791" w="9445456">
                <a:moveTo>
                  <a:pt x="0" y="0"/>
                </a:moveTo>
                <a:lnTo>
                  <a:pt x="9445456" y="0"/>
                </a:lnTo>
                <a:lnTo>
                  <a:pt x="9445456" y="7798791"/>
                </a:lnTo>
                <a:lnTo>
                  <a:pt x="0" y="779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4811" y="8834437"/>
            <a:ext cx="3392537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Computer Says No"/>
              </a:rPr>
              <a:t>SALARY DISTRIBUTION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106786"/>
            <a:ext cx="8474474" cy="7442527"/>
          </a:xfrm>
          <a:custGeom>
            <a:avLst/>
            <a:gdLst/>
            <a:ahLst/>
            <a:cxnLst/>
            <a:rect r="r" b="b" t="t" l="l"/>
            <a:pathLst>
              <a:path h="7442527" w="8474474">
                <a:moveTo>
                  <a:pt x="0" y="0"/>
                </a:moveTo>
                <a:lnTo>
                  <a:pt x="8474474" y="0"/>
                </a:lnTo>
                <a:lnTo>
                  <a:pt x="8474474" y="7442527"/>
                </a:lnTo>
                <a:lnTo>
                  <a:pt x="0" y="744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3501" y="2766970"/>
            <a:ext cx="7873128" cy="7520030"/>
          </a:xfrm>
          <a:custGeom>
            <a:avLst/>
            <a:gdLst/>
            <a:ahLst/>
            <a:cxnLst/>
            <a:rect r="r" b="b" t="t" l="l"/>
            <a:pathLst>
              <a:path h="7520030" w="7873128">
                <a:moveTo>
                  <a:pt x="0" y="0"/>
                </a:moveTo>
                <a:lnTo>
                  <a:pt x="7873129" y="0"/>
                </a:lnTo>
                <a:lnTo>
                  <a:pt x="7873129" y="7520030"/>
                </a:lnTo>
                <a:lnTo>
                  <a:pt x="0" y="7520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28864" y="57508"/>
            <a:ext cx="20832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  SALARY VS 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3277" y="8588375"/>
            <a:ext cx="263872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Computer Says No"/>
              </a:rPr>
              <a:t>SALARY AS PER DESIGNATION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9503174" y="398821"/>
            <a:ext cx="2425690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7092000" y="9239250"/>
            <a:ext cx="3091502" cy="1905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44628" y="1699791"/>
            <a:ext cx="12898875" cy="2414181"/>
          </a:xfrm>
          <a:custGeom>
            <a:avLst/>
            <a:gdLst/>
            <a:ahLst/>
            <a:cxnLst/>
            <a:rect r="r" b="b" t="t" l="l"/>
            <a:pathLst>
              <a:path h="2414181" w="12898875">
                <a:moveTo>
                  <a:pt x="0" y="0"/>
                </a:moveTo>
                <a:lnTo>
                  <a:pt x="12898876" y="0"/>
                </a:lnTo>
                <a:lnTo>
                  <a:pt x="12898876" y="2414182"/>
                </a:lnTo>
                <a:lnTo>
                  <a:pt x="0" y="2414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1464" y="4538463"/>
            <a:ext cx="9023578" cy="5340810"/>
          </a:xfrm>
          <a:custGeom>
            <a:avLst/>
            <a:gdLst/>
            <a:ahLst/>
            <a:cxnLst/>
            <a:rect r="r" b="b" t="t" l="l"/>
            <a:pathLst>
              <a:path h="5340810" w="9023578">
                <a:moveTo>
                  <a:pt x="0" y="0"/>
                </a:moveTo>
                <a:lnTo>
                  <a:pt x="9023577" y="0"/>
                </a:lnTo>
                <a:lnTo>
                  <a:pt x="9023577" y="5340811"/>
                </a:lnTo>
                <a:lnTo>
                  <a:pt x="0" y="5340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06471" y="4288375"/>
            <a:ext cx="3699292" cy="5840987"/>
          </a:xfrm>
          <a:custGeom>
            <a:avLst/>
            <a:gdLst/>
            <a:ahLst/>
            <a:cxnLst/>
            <a:rect r="r" b="b" t="t" l="l"/>
            <a:pathLst>
              <a:path h="5840987" w="3699292">
                <a:moveTo>
                  <a:pt x="0" y="0"/>
                </a:moveTo>
                <a:lnTo>
                  <a:pt x="3699292" y="0"/>
                </a:lnTo>
                <a:lnTo>
                  <a:pt x="3699292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73039" y="3720556"/>
            <a:ext cx="10469841" cy="178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Create new features from existing ones (e.g., experience squared).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Encode categorical variables (e.g., job title to one-hot encoding).</a:t>
            </a:r>
          </a:p>
          <a:p>
            <a:pPr algn="l"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Transform features to improve model performance (e.g., scaling).</a:t>
            </a:r>
          </a:p>
          <a:p>
            <a:pPr algn="l">
              <a:lnSpc>
                <a:spcPts val="3534"/>
              </a:lnSpc>
            </a:pPr>
          </a:p>
        </p:txBody>
      </p:sp>
      <p:sp>
        <p:nvSpPr>
          <p:cNvPr name="AutoShape 8" id="8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39699" y="6125427"/>
            <a:ext cx="10211018" cy="1294354"/>
          </a:xfrm>
          <a:custGeom>
            <a:avLst/>
            <a:gdLst/>
            <a:ahLst/>
            <a:cxnLst/>
            <a:rect r="r" b="b" t="t" l="l"/>
            <a:pathLst>
              <a:path h="1294354" w="10211018">
                <a:moveTo>
                  <a:pt x="0" y="0"/>
                </a:moveTo>
                <a:lnTo>
                  <a:pt x="10211018" y="0"/>
                </a:lnTo>
                <a:lnTo>
                  <a:pt x="10211018" y="1294355"/>
                </a:lnTo>
                <a:lnTo>
                  <a:pt x="0" y="1294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1286" y="7591232"/>
            <a:ext cx="964228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omputer Says No"/>
              </a:rPr>
              <a:t>LONGER TENURE GENERALLY CORRELATES WITH HIGHER SALARY, INDICATING THAT</a:t>
            </a:r>
            <a:r>
              <a:rPr lang="en-US" sz="3500">
                <a:solidFill>
                  <a:srgbClr val="000000"/>
                </a:solidFill>
                <a:latin typeface="Computer Says No"/>
              </a:rPr>
              <a:t>experience within the company is rewarded.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DAGHp52jYwY</dc:identifier>
  <dcterms:modified xsi:type="dcterms:W3CDTF">2011-08-01T06:04:30Z</dcterms:modified>
  <cp:revision>1</cp:revision>
  <dc:title>mentorness_ml_1</dc:title>
</cp:coreProperties>
</file>